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3" r:id="rId8"/>
    <p:sldId id="279" r:id="rId9"/>
    <p:sldId id="280" r:id="rId10"/>
    <p:sldId id="281" r:id="rId11"/>
    <p:sldId id="261" r:id="rId12"/>
    <p:sldId id="304" r:id="rId13"/>
    <p:sldId id="305" r:id="rId14"/>
    <p:sldId id="306" r:id="rId15"/>
    <p:sldId id="307" r:id="rId16"/>
    <p:sldId id="308" r:id="rId17"/>
    <p:sldId id="313" r:id="rId18"/>
    <p:sldId id="314" r:id="rId19"/>
    <p:sldId id="315" r:id="rId20"/>
    <p:sldId id="316" r:id="rId21"/>
    <p:sldId id="278" r:id="rId22"/>
    <p:sldId id="286" r:id="rId23"/>
    <p:sldId id="282" r:id="rId24"/>
    <p:sldId id="272" r:id="rId25"/>
    <p:sldId id="283" r:id="rId26"/>
    <p:sldId id="284" r:id="rId27"/>
    <p:sldId id="285" r:id="rId28"/>
    <p:sldId id="287" r:id="rId29"/>
    <p:sldId id="302" r:id="rId30"/>
    <p:sldId id="295" r:id="rId31"/>
    <p:sldId id="269" r:id="rId32"/>
    <p:sldId id="317" r:id="rId33"/>
    <p:sldId id="318" r:id="rId34"/>
    <p:sldId id="297" r:id="rId35"/>
    <p:sldId id="271" r:id="rId36"/>
    <p:sldId id="312" r:id="rId37"/>
    <p:sldId id="299" r:id="rId38"/>
    <p:sldId id="300" r:id="rId39"/>
    <p:sldId id="309" r:id="rId40"/>
    <p:sldId id="310" r:id="rId41"/>
    <p:sldId id="311" r:id="rId42"/>
    <p:sldId id="30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35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6A7E25-97DC-418B-A3B4-7127989AC8C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D2324A5-56DB-4886-9C6D-0B25200E4C32}">
      <dgm:prSet phldrT="[Text]"/>
      <dgm:spPr/>
      <dgm:t>
        <a:bodyPr/>
        <a:lstStyle/>
        <a:p>
          <a:r>
            <a:rPr lang="en-US" dirty="0" smtClean="0"/>
            <a:t>Image Conversion (B 2 G )</a:t>
          </a:r>
          <a:endParaRPr lang="en-US" dirty="0"/>
        </a:p>
      </dgm:t>
    </dgm:pt>
    <dgm:pt modelId="{4A171998-BF6F-4379-A807-3B6376C8A858}" type="parTrans" cxnId="{CCB6792A-4360-4F6E-99A3-C563D4C766B7}">
      <dgm:prSet/>
      <dgm:spPr/>
      <dgm:t>
        <a:bodyPr/>
        <a:lstStyle/>
        <a:p>
          <a:endParaRPr lang="en-US"/>
        </a:p>
      </dgm:t>
    </dgm:pt>
    <dgm:pt modelId="{D7C1247D-620B-47D0-9724-C4B17BD38A70}" type="sibTrans" cxnId="{CCB6792A-4360-4F6E-99A3-C563D4C766B7}">
      <dgm:prSet/>
      <dgm:spPr/>
      <dgm:t>
        <a:bodyPr/>
        <a:lstStyle/>
        <a:p>
          <a:endParaRPr lang="en-US"/>
        </a:p>
      </dgm:t>
    </dgm:pt>
    <dgm:pt modelId="{0DA090CA-3642-4A5E-928C-40431D0DB785}">
      <dgm:prSet phldrT="[Text]"/>
      <dgm:spPr/>
      <dgm:t>
        <a:bodyPr/>
        <a:lstStyle/>
        <a:p>
          <a:r>
            <a:rPr lang="en-US" dirty="0" smtClean="0"/>
            <a:t>Preprocessing</a:t>
          </a:r>
          <a:endParaRPr lang="en-US" dirty="0"/>
        </a:p>
      </dgm:t>
    </dgm:pt>
    <dgm:pt modelId="{B7270C59-5849-46BE-BF48-B2B4DB8FB405}" type="parTrans" cxnId="{CED072E3-6EC4-4F0F-B867-3D804DA7158D}">
      <dgm:prSet/>
      <dgm:spPr/>
      <dgm:t>
        <a:bodyPr/>
        <a:lstStyle/>
        <a:p>
          <a:endParaRPr lang="en-US"/>
        </a:p>
      </dgm:t>
    </dgm:pt>
    <dgm:pt modelId="{153D89B9-F21B-4DFE-8A51-497392D13417}" type="sibTrans" cxnId="{CED072E3-6EC4-4F0F-B867-3D804DA7158D}">
      <dgm:prSet/>
      <dgm:spPr/>
      <dgm:t>
        <a:bodyPr/>
        <a:lstStyle/>
        <a:p>
          <a:endParaRPr lang="en-US"/>
        </a:p>
      </dgm:t>
    </dgm:pt>
    <dgm:pt modelId="{0D0B84F2-2AA5-4190-8808-CAB03D4B7B1F}">
      <dgm:prSet phldrT="[Text]"/>
      <dgm:spPr/>
      <dgm:t>
        <a:bodyPr/>
        <a:lstStyle/>
        <a:p>
          <a:r>
            <a:rPr lang="en-US" dirty="0" smtClean="0"/>
            <a:t>Apply </a:t>
          </a:r>
          <a:r>
            <a:rPr lang="en-US" dirty="0" err="1" smtClean="0"/>
            <a:t>Tesseract</a:t>
          </a:r>
          <a:r>
            <a:rPr lang="en-US" dirty="0" smtClean="0"/>
            <a:t> conversion</a:t>
          </a:r>
          <a:endParaRPr lang="en-US" dirty="0"/>
        </a:p>
      </dgm:t>
    </dgm:pt>
    <dgm:pt modelId="{81F926D5-BBFF-40F7-8FF1-5CCE2E27FC00}" type="parTrans" cxnId="{9B5FFD48-0363-4F36-8B50-53FA38E8A40D}">
      <dgm:prSet/>
      <dgm:spPr/>
      <dgm:t>
        <a:bodyPr/>
        <a:lstStyle/>
        <a:p>
          <a:endParaRPr lang="en-US"/>
        </a:p>
      </dgm:t>
    </dgm:pt>
    <dgm:pt modelId="{318311FC-B022-4657-83A6-A5E863AEC962}" type="sibTrans" cxnId="{9B5FFD48-0363-4F36-8B50-53FA38E8A40D}">
      <dgm:prSet/>
      <dgm:spPr/>
      <dgm:t>
        <a:bodyPr/>
        <a:lstStyle/>
        <a:p>
          <a:endParaRPr lang="en-US"/>
        </a:p>
      </dgm:t>
    </dgm:pt>
    <dgm:pt modelId="{A6C4842B-8D69-4A1A-B831-C895314F0592}">
      <dgm:prSet phldrT="[Text]"/>
      <dgm:spPr/>
      <dgm:t>
        <a:bodyPr/>
        <a:lstStyle/>
        <a:p>
          <a:r>
            <a:rPr lang="en-US" dirty="0" smtClean="0"/>
            <a:t>Temp filename</a:t>
          </a:r>
          <a:endParaRPr lang="en-US" dirty="0"/>
        </a:p>
      </dgm:t>
    </dgm:pt>
    <dgm:pt modelId="{7952540A-D7C9-4D66-8079-3EC2BA9BDCBE}" type="parTrans" cxnId="{3EFF0C25-D3F2-4FF9-A6C1-ECD3E35405E6}">
      <dgm:prSet/>
      <dgm:spPr/>
      <dgm:t>
        <a:bodyPr/>
        <a:lstStyle/>
        <a:p>
          <a:endParaRPr lang="en-US"/>
        </a:p>
      </dgm:t>
    </dgm:pt>
    <dgm:pt modelId="{53CDCC50-9EC3-45D4-BF73-E6E2CB5FB50A}" type="sibTrans" cxnId="{3EFF0C25-D3F2-4FF9-A6C1-ECD3E35405E6}">
      <dgm:prSet/>
      <dgm:spPr/>
      <dgm:t>
        <a:bodyPr/>
        <a:lstStyle/>
        <a:p>
          <a:endParaRPr lang="en-US"/>
        </a:p>
      </dgm:t>
    </dgm:pt>
    <dgm:pt modelId="{E7E2C6CA-B1E8-4FF4-A8DD-8302893699F9}">
      <dgm:prSet phldrT="[Text]"/>
      <dgm:spPr/>
      <dgm:t>
        <a:bodyPr/>
        <a:lstStyle/>
        <a:p>
          <a:r>
            <a:rPr lang="en-US" dirty="0" smtClean="0"/>
            <a:t>Save to .</a:t>
          </a:r>
          <a:r>
            <a:rPr lang="en-US" dirty="0" err="1" smtClean="0"/>
            <a:t>csv</a:t>
          </a:r>
          <a:r>
            <a:rPr lang="en-US" dirty="0" smtClean="0"/>
            <a:t> file</a:t>
          </a:r>
          <a:endParaRPr lang="en-US" dirty="0"/>
        </a:p>
      </dgm:t>
    </dgm:pt>
    <dgm:pt modelId="{79F58F58-B628-4452-AB4D-9EF398FF79B3}" type="parTrans" cxnId="{2B181433-13AB-46F5-8D7E-8ABE4C8CEA4F}">
      <dgm:prSet/>
      <dgm:spPr/>
      <dgm:t>
        <a:bodyPr/>
        <a:lstStyle/>
        <a:p>
          <a:endParaRPr lang="en-US"/>
        </a:p>
      </dgm:t>
    </dgm:pt>
    <dgm:pt modelId="{B62C9EC2-2278-449A-8520-E2BB402F02C3}" type="sibTrans" cxnId="{2B181433-13AB-46F5-8D7E-8ABE4C8CEA4F}">
      <dgm:prSet/>
      <dgm:spPr/>
      <dgm:t>
        <a:bodyPr/>
        <a:lstStyle/>
        <a:p>
          <a:endParaRPr lang="en-US"/>
        </a:p>
      </dgm:t>
    </dgm:pt>
    <dgm:pt modelId="{8C5491EA-DFF6-4C18-B46B-4E77671176FB}" type="pres">
      <dgm:prSet presAssocID="{136A7E25-97DC-418B-A3B4-7127989AC8C8}" presName="linearFlow" presStyleCnt="0">
        <dgm:presLayoutVars>
          <dgm:resizeHandles val="exact"/>
        </dgm:presLayoutVars>
      </dgm:prSet>
      <dgm:spPr/>
    </dgm:pt>
    <dgm:pt modelId="{CBFB7E8F-5ED0-44B1-938C-09A714A2B3B0}" type="pres">
      <dgm:prSet presAssocID="{7D2324A5-56DB-4886-9C6D-0B25200E4C3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B9A7C-FE2F-46A9-B280-A7ABDE980113}" type="pres">
      <dgm:prSet presAssocID="{D7C1247D-620B-47D0-9724-C4B17BD38A70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196B212-6C1D-4F7E-A02A-91985F25237C}" type="pres">
      <dgm:prSet presAssocID="{D7C1247D-620B-47D0-9724-C4B17BD38A70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EADF044-74B7-4FBA-80C0-D13EDAC75B3C}" type="pres">
      <dgm:prSet presAssocID="{0DA090CA-3642-4A5E-928C-40431D0DB78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61C92-CF8A-4CFC-96A8-21022108F089}" type="pres">
      <dgm:prSet presAssocID="{153D89B9-F21B-4DFE-8A51-497392D13417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CD1AC8A-2D3E-4DF1-AB55-A1437CA23BA4}" type="pres">
      <dgm:prSet presAssocID="{153D89B9-F21B-4DFE-8A51-497392D13417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64146C7D-730A-4936-81A7-00F353408BFB}" type="pres">
      <dgm:prSet presAssocID="{A6C4842B-8D69-4A1A-B831-C895314F059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A87EB5-D988-4BF9-A049-756F38B60A15}" type="pres">
      <dgm:prSet presAssocID="{53CDCC50-9EC3-45D4-BF73-E6E2CB5FB50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2BF04234-EF49-4A6D-BED3-0A41A4150CBF}" type="pres">
      <dgm:prSet presAssocID="{53CDCC50-9EC3-45D4-BF73-E6E2CB5FB50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778319D6-0599-4EAC-89B8-2A6421DBE7B6}" type="pres">
      <dgm:prSet presAssocID="{0D0B84F2-2AA5-4190-8808-CAB03D4B7B1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C9116-A666-4D0B-9A81-E2203791BF1C}" type="pres">
      <dgm:prSet presAssocID="{318311FC-B022-4657-83A6-A5E863AEC962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B136832-B472-4BD1-8135-FCA44AC2F4D4}" type="pres">
      <dgm:prSet presAssocID="{318311FC-B022-4657-83A6-A5E863AEC962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03919D2B-9458-460B-87CA-53FE1D001DD8}" type="pres">
      <dgm:prSet presAssocID="{E7E2C6CA-B1E8-4FF4-A8DD-8302893699F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B6792A-4360-4F6E-99A3-C563D4C766B7}" srcId="{136A7E25-97DC-418B-A3B4-7127989AC8C8}" destId="{7D2324A5-56DB-4886-9C6D-0B25200E4C32}" srcOrd="0" destOrd="0" parTransId="{4A171998-BF6F-4379-A807-3B6376C8A858}" sibTransId="{D7C1247D-620B-47D0-9724-C4B17BD38A70}"/>
    <dgm:cxn modelId="{CED072E3-6EC4-4F0F-B867-3D804DA7158D}" srcId="{136A7E25-97DC-418B-A3B4-7127989AC8C8}" destId="{0DA090CA-3642-4A5E-928C-40431D0DB785}" srcOrd="1" destOrd="0" parTransId="{B7270C59-5849-46BE-BF48-B2B4DB8FB405}" sibTransId="{153D89B9-F21B-4DFE-8A51-497392D13417}"/>
    <dgm:cxn modelId="{7A5883CC-1A88-45AC-9B10-DEBC1751ACFF}" type="presOf" srcId="{153D89B9-F21B-4DFE-8A51-497392D13417}" destId="{CCD1AC8A-2D3E-4DF1-AB55-A1437CA23BA4}" srcOrd="1" destOrd="0" presId="urn:microsoft.com/office/officeart/2005/8/layout/process2"/>
    <dgm:cxn modelId="{2A8B42C1-249A-4BDE-A078-BDD0F48E7CF2}" type="presOf" srcId="{D7C1247D-620B-47D0-9724-C4B17BD38A70}" destId="{B0EB9A7C-FE2F-46A9-B280-A7ABDE980113}" srcOrd="0" destOrd="0" presId="urn:microsoft.com/office/officeart/2005/8/layout/process2"/>
    <dgm:cxn modelId="{3ABFEEC1-A213-4BFB-AAB9-645CB0347578}" type="presOf" srcId="{53CDCC50-9EC3-45D4-BF73-E6E2CB5FB50A}" destId="{2BF04234-EF49-4A6D-BED3-0A41A4150CBF}" srcOrd="1" destOrd="0" presId="urn:microsoft.com/office/officeart/2005/8/layout/process2"/>
    <dgm:cxn modelId="{98FDE97D-894F-473B-B2FD-DC32E172384B}" type="presOf" srcId="{0D0B84F2-2AA5-4190-8808-CAB03D4B7B1F}" destId="{778319D6-0599-4EAC-89B8-2A6421DBE7B6}" srcOrd="0" destOrd="0" presId="urn:microsoft.com/office/officeart/2005/8/layout/process2"/>
    <dgm:cxn modelId="{8845DB14-BD09-4009-8804-A83DDBE56D59}" type="presOf" srcId="{318311FC-B022-4657-83A6-A5E863AEC962}" destId="{A92C9116-A666-4D0B-9A81-E2203791BF1C}" srcOrd="0" destOrd="0" presId="urn:microsoft.com/office/officeart/2005/8/layout/process2"/>
    <dgm:cxn modelId="{CB343A55-5A6B-49E8-8120-4437932D53E1}" type="presOf" srcId="{53CDCC50-9EC3-45D4-BF73-E6E2CB5FB50A}" destId="{B0A87EB5-D988-4BF9-A049-756F38B60A15}" srcOrd="0" destOrd="0" presId="urn:microsoft.com/office/officeart/2005/8/layout/process2"/>
    <dgm:cxn modelId="{184EBFF9-32A1-4BF0-8A30-A1ECB9052BF2}" type="presOf" srcId="{D7C1247D-620B-47D0-9724-C4B17BD38A70}" destId="{0196B212-6C1D-4F7E-A02A-91985F25237C}" srcOrd="1" destOrd="0" presId="urn:microsoft.com/office/officeart/2005/8/layout/process2"/>
    <dgm:cxn modelId="{8B80801D-AEF0-4224-AB4B-8E6008F03CFB}" type="presOf" srcId="{0DA090CA-3642-4A5E-928C-40431D0DB785}" destId="{2EADF044-74B7-4FBA-80C0-D13EDAC75B3C}" srcOrd="0" destOrd="0" presId="urn:microsoft.com/office/officeart/2005/8/layout/process2"/>
    <dgm:cxn modelId="{6A78766A-7DC6-4DDF-9752-7AF9F63A1203}" type="presOf" srcId="{318311FC-B022-4657-83A6-A5E863AEC962}" destId="{8B136832-B472-4BD1-8135-FCA44AC2F4D4}" srcOrd="1" destOrd="0" presId="urn:microsoft.com/office/officeart/2005/8/layout/process2"/>
    <dgm:cxn modelId="{2B181433-13AB-46F5-8D7E-8ABE4C8CEA4F}" srcId="{136A7E25-97DC-418B-A3B4-7127989AC8C8}" destId="{E7E2C6CA-B1E8-4FF4-A8DD-8302893699F9}" srcOrd="4" destOrd="0" parTransId="{79F58F58-B628-4452-AB4D-9EF398FF79B3}" sibTransId="{B62C9EC2-2278-449A-8520-E2BB402F02C3}"/>
    <dgm:cxn modelId="{F9EDC3C4-0ECC-4641-9B58-82A488B4C42D}" type="presOf" srcId="{A6C4842B-8D69-4A1A-B831-C895314F0592}" destId="{64146C7D-730A-4936-81A7-00F353408BFB}" srcOrd="0" destOrd="0" presId="urn:microsoft.com/office/officeart/2005/8/layout/process2"/>
    <dgm:cxn modelId="{9B5FFD48-0363-4F36-8B50-53FA38E8A40D}" srcId="{136A7E25-97DC-418B-A3B4-7127989AC8C8}" destId="{0D0B84F2-2AA5-4190-8808-CAB03D4B7B1F}" srcOrd="3" destOrd="0" parTransId="{81F926D5-BBFF-40F7-8FF1-5CCE2E27FC00}" sibTransId="{318311FC-B022-4657-83A6-A5E863AEC962}"/>
    <dgm:cxn modelId="{DE10527B-E745-4C09-BBD7-AB2692C7E0E9}" type="presOf" srcId="{7D2324A5-56DB-4886-9C6D-0B25200E4C32}" destId="{CBFB7E8F-5ED0-44B1-938C-09A714A2B3B0}" srcOrd="0" destOrd="0" presId="urn:microsoft.com/office/officeart/2005/8/layout/process2"/>
    <dgm:cxn modelId="{C20BC4DC-639E-49BD-AEF6-1FDEE764BABE}" type="presOf" srcId="{136A7E25-97DC-418B-A3B4-7127989AC8C8}" destId="{8C5491EA-DFF6-4C18-B46B-4E77671176FB}" srcOrd="0" destOrd="0" presId="urn:microsoft.com/office/officeart/2005/8/layout/process2"/>
    <dgm:cxn modelId="{E1B82185-B86F-4803-92C0-33286AEFB5E6}" type="presOf" srcId="{153D89B9-F21B-4DFE-8A51-497392D13417}" destId="{B9A61C92-CF8A-4CFC-96A8-21022108F089}" srcOrd="0" destOrd="0" presId="urn:microsoft.com/office/officeart/2005/8/layout/process2"/>
    <dgm:cxn modelId="{C6D754EC-2441-441B-BB20-17A341D29E6C}" type="presOf" srcId="{E7E2C6CA-B1E8-4FF4-A8DD-8302893699F9}" destId="{03919D2B-9458-460B-87CA-53FE1D001DD8}" srcOrd="0" destOrd="0" presId="urn:microsoft.com/office/officeart/2005/8/layout/process2"/>
    <dgm:cxn modelId="{3EFF0C25-D3F2-4FF9-A6C1-ECD3E35405E6}" srcId="{136A7E25-97DC-418B-A3B4-7127989AC8C8}" destId="{A6C4842B-8D69-4A1A-B831-C895314F0592}" srcOrd="2" destOrd="0" parTransId="{7952540A-D7C9-4D66-8079-3EC2BA9BDCBE}" sibTransId="{53CDCC50-9EC3-45D4-BF73-E6E2CB5FB50A}"/>
    <dgm:cxn modelId="{382BC226-300E-413B-9B6C-A5E24656EBB7}" type="presParOf" srcId="{8C5491EA-DFF6-4C18-B46B-4E77671176FB}" destId="{CBFB7E8F-5ED0-44B1-938C-09A714A2B3B0}" srcOrd="0" destOrd="0" presId="urn:microsoft.com/office/officeart/2005/8/layout/process2"/>
    <dgm:cxn modelId="{C9AECC27-AB6E-43DD-AF84-4AD1CB5AAEF5}" type="presParOf" srcId="{8C5491EA-DFF6-4C18-B46B-4E77671176FB}" destId="{B0EB9A7C-FE2F-46A9-B280-A7ABDE980113}" srcOrd="1" destOrd="0" presId="urn:microsoft.com/office/officeart/2005/8/layout/process2"/>
    <dgm:cxn modelId="{3A69580C-26B7-4EF6-92B7-5E89908FF527}" type="presParOf" srcId="{B0EB9A7C-FE2F-46A9-B280-A7ABDE980113}" destId="{0196B212-6C1D-4F7E-A02A-91985F25237C}" srcOrd="0" destOrd="0" presId="urn:microsoft.com/office/officeart/2005/8/layout/process2"/>
    <dgm:cxn modelId="{2AC26F49-EC9B-4B1C-93E7-4668B1D804A6}" type="presParOf" srcId="{8C5491EA-DFF6-4C18-B46B-4E77671176FB}" destId="{2EADF044-74B7-4FBA-80C0-D13EDAC75B3C}" srcOrd="2" destOrd="0" presId="urn:microsoft.com/office/officeart/2005/8/layout/process2"/>
    <dgm:cxn modelId="{2F7EA83E-A020-48A7-A153-C24103785A7D}" type="presParOf" srcId="{8C5491EA-DFF6-4C18-B46B-4E77671176FB}" destId="{B9A61C92-CF8A-4CFC-96A8-21022108F089}" srcOrd="3" destOrd="0" presId="urn:microsoft.com/office/officeart/2005/8/layout/process2"/>
    <dgm:cxn modelId="{F1DF6DB5-807E-4287-A7B1-5F5622E89596}" type="presParOf" srcId="{B9A61C92-CF8A-4CFC-96A8-21022108F089}" destId="{CCD1AC8A-2D3E-4DF1-AB55-A1437CA23BA4}" srcOrd="0" destOrd="0" presId="urn:microsoft.com/office/officeart/2005/8/layout/process2"/>
    <dgm:cxn modelId="{76CA047F-AB12-45E3-B577-AF2C631990FE}" type="presParOf" srcId="{8C5491EA-DFF6-4C18-B46B-4E77671176FB}" destId="{64146C7D-730A-4936-81A7-00F353408BFB}" srcOrd="4" destOrd="0" presId="urn:microsoft.com/office/officeart/2005/8/layout/process2"/>
    <dgm:cxn modelId="{CABEDEF7-15C8-49CB-9F87-F37F538EF367}" type="presParOf" srcId="{8C5491EA-DFF6-4C18-B46B-4E77671176FB}" destId="{B0A87EB5-D988-4BF9-A049-756F38B60A15}" srcOrd="5" destOrd="0" presId="urn:microsoft.com/office/officeart/2005/8/layout/process2"/>
    <dgm:cxn modelId="{DFB83A71-3E83-4DAE-86CF-277789A384EE}" type="presParOf" srcId="{B0A87EB5-D988-4BF9-A049-756F38B60A15}" destId="{2BF04234-EF49-4A6D-BED3-0A41A4150CBF}" srcOrd="0" destOrd="0" presId="urn:microsoft.com/office/officeart/2005/8/layout/process2"/>
    <dgm:cxn modelId="{ABDC9149-62B5-48BE-A1CD-B81B33447EF6}" type="presParOf" srcId="{8C5491EA-DFF6-4C18-B46B-4E77671176FB}" destId="{778319D6-0599-4EAC-89B8-2A6421DBE7B6}" srcOrd="6" destOrd="0" presId="urn:microsoft.com/office/officeart/2005/8/layout/process2"/>
    <dgm:cxn modelId="{FB797C41-09DF-4CA7-9E75-066B38F1BB3E}" type="presParOf" srcId="{8C5491EA-DFF6-4C18-B46B-4E77671176FB}" destId="{A92C9116-A666-4D0B-9A81-E2203791BF1C}" srcOrd="7" destOrd="0" presId="urn:microsoft.com/office/officeart/2005/8/layout/process2"/>
    <dgm:cxn modelId="{89275C96-84B7-45F3-BEDE-21BB5C420A03}" type="presParOf" srcId="{A92C9116-A666-4D0B-9A81-E2203791BF1C}" destId="{8B136832-B472-4BD1-8135-FCA44AC2F4D4}" srcOrd="0" destOrd="0" presId="urn:microsoft.com/office/officeart/2005/8/layout/process2"/>
    <dgm:cxn modelId="{2356FAF6-4C26-449B-8AF6-92C4F0AD5374}" type="presParOf" srcId="{8C5491EA-DFF6-4C18-B46B-4E77671176FB}" destId="{03919D2B-9458-460B-87CA-53FE1D001DD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BFB7E8F-5ED0-44B1-938C-09A714A2B3B0}">
      <dsp:nvSpPr>
        <dsp:cNvPr id="0" name=""/>
        <dsp:cNvSpPr/>
      </dsp:nvSpPr>
      <dsp:spPr>
        <a:xfrm>
          <a:off x="3177507" y="552"/>
          <a:ext cx="1874584" cy="646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Image Conversion (B 2 G )</a:t>
          </a:r>
          <a:endParaRPr lang="en-US" sz="1700" kern="1200" dirty="0"/>
        </a:p>
      </dsp:txBody>
      <dsp:txXfrm>
        <a:off x="3177507" y="552"/>
        <a:ext cx="1874584" cy="646408"/>
      </dsp:txXfrm>
    </dsp:sp>
    <dsp:sp modelId="{B0EB9A7C-FE2F-46A9-B280-A7ABDE980113}">
      <dsp:nvSpPr>
        <dsp:cNvPr id="0" name=""/>
        <dsp:cNvSpPr/>
      </dsp:nvSpPr>
      <dsp:spPr>
        <a:xfrm rot="5400000">
          <a:off x="3993598" y="663120"/>
          <a:ext cx="242403" cy="290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5400000">
        <a:off x="3993598" y="663120"/>
        <a:ext cx="242403" cy="290883"/>
      </dsp:txXfrm>
    </dsp:sp>
    <dsp:sp modelId="{2EADF044-74B7-4FBA-80C0-D13EDAC75B3C}">
      <dsp:nvSpPr>
        <dsp:cNvPr id="0" name=""/>
        <dsp:cNvSpPr/>
      </dsp:nvSpPr>
      <dsp:spPr>
        <a:xfrm>
          <a:off x="3177507" y="970164"/>
          <a:ext cx="1874584" cy="646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Preprocessing</a:t>
          </a:r>
          <a:endParaRPr lang="en-US" sz="1700" kern="1200" dirty="0"/>
        </a:p>
      </dsp:txBody>
      <dsp:txXfrm>
        <a:off x="3177507" y="970164"/>
        <a:ext cx="1874584" cy="646408"/>
      </dsp:txXfrm>
    </dsp:sp>
    <dsp:sp modelId="{B9A61C92-CF8A-4CFC-96A8-21022108F089}">
      <dsp:nvSpPr>
        <dsp:cNvPr id="0" name=""/>
        <dsp:cNvSpPr/>
      </dsp:nvSpPr>
      <dsp:spPr>
        <a:xfrm rot="5400000">
          <a:off x="3993598" y="1632733"/>
          <a:ext cx="242403" cy="290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5400000">
        <a:off x="3993598" y="1632733"/>
        <a:ext cx="242403" cy="290883"/>
      </dsp:txXfrm>
    </dsp:sp>
    <dsp:sp modelId="{64146C7D-730A-4936-81A7-00F353408BFB}">
      <dsp:nvSpPr>
        <dsp:cNvPr id="0" name=""/>
        <dsp:cNvSpPr/>
      </dsp:nvSpPr>
      <dsp:spPr>
        <a:xfrm>
          <a:off x="3177507" y="1939777"/>
          <a:ext cx="1874584" cy="646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Temp filename</a:t>
          </a:r>
          <a:endParaRPr lang="en-US" sz="1700" kern="1200" dirty="0"/>
        </a:p>
      </dsp:txBody>
      <dsp:txXfrm>
        <a:off x="3177507" y="1939777"/>
        <a:ext cx="1874584" cy="646408"/>
      </dsp:txXfrm>
    </dsp:sp>
    <dsp:sp modelId="{B0A87EB5-D988-4BF9-A049-756F38B60A15}">
      <dsp:nvSpPr>
        <dsp:cNvPr id="0" name=""/>
        <dsp:cNvSpPr/>
      </dsp:nvSpPr>
      <dsp:spPr>
        <a:xfrm rot="5400000">
          <a:off x="3993598" y="2602345"/>
          <a:ext cx="242403" cy="290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5400000">
        <a:off x="3993598" y="2602345"/>
        <a:ext cx="242403" cy="290883"/>
      </dsp:txXfrm>
    </dsp:sp>
    <dsp:sp modelId="{778319D6-0599-4EAC-89B8-2A6421DBE7B6}">
      <dsp:nvSpPr>
        <dsp:cNvPr id="0" name=""/>
        <dsp:cNvSpPr/>
      </dsp:nvSpPr>
      <dsp:spPr>
        <a:xfrm>
          <a:off x="3177507" y="2909389"/>
          <a:ext cx="1874584" cy="646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Apply </a:t>
          </a:r>
          <a:r>
            <a:rPr lang="en-US" sz="1700" kern="1200" dirty="0" err="1" smtClean="0"/>
            <a:t>Tesseract</a:t>
          </a:r>
          <a:r>
            <a:rPr lang="en-US" sz="1700" kern="1200" dirty="0" smtClean="0"/>
            <a:t> conversion</a:t>
          </a:r>
          <a:endParaRPr lang="en-US" sz="1700" kern="1200" dirty="0"/>
        </a:p>
      </dsp:txBody>
      <dsp:txXfrm>
        <a:off x="3177507" y="2909389"/>
        <a:ext cx="1874584" cy="646408"/>
      </dsp:txXfrm>
    </dsp:sp>
    <dsp:sp modelId="{A92C9116-A666-4D0B-9A81-E2203791BF1C}">
      <dsp:nvSpPr>
        <dsp:cNvPr id="0" name=""/>
        <dsp:cNvSpPr/>
      </dsp:nvSpPr>
      <dsp:spPr>
        <a:xfrm rot="5400000">
          <a:off x="3993598" y="3571958"/>
          <a:ext cx="242403" cy="290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5400000">
        <a:off x="3993598" y="3571958"/>
        <a:ext cx="242403" cy="290883"/>
      </dsp:txXfrm>
    </dsp:sp>
    <dsp:sp modelId="{03919D2B-9458-460B-87CA-53FE1D001DD8}">
      <dsp:nvSpPr>
        <dsp:cNvPr id="0" name=""/>
        <dsp:cNvSpPr/>
      </dsp:nvSpPr>
      <dsp:spPr>
        <a:xfrm>
          <a:off x="3177507" y="3879002"/>
          <a:ext cx="1874584" cy="6464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Save to .</a:t>
          </a:r>
          <a:r>
            <a:rPr lang="en-US" sz="1700" kern="1200" dirty="0" err="1" smtClean="0"/>
            <a:t>csv</a:t>
          </a:r>
          <a:r>
            <a:rPr lang="en-US" sz="1700" kern="1200" dirty="0" smtClean="0"/>
            <a:t> file</a:t>
          </a:r>
          <a:endParaRPr lang="en-US" sz="1700" kern="1200" dirty="0"/>
        </a:p>
      </dsp:txBody>
      <dsp:txXfrm>
        <a:off x="3177507" y="3879002"/>
        <a:ext cx="1874584" cy="646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28-Apr-18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2232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i</a:t>
            </a:r>
            <a:r>
              <a:rPr lang="en-US" dirty="0" smtClean="0"/>
              <a:t>-Shopping with Sensor Fusion and Customer </a:t>
            </a:r>
            <a:r>
              <a:rPr lang="en-US" dirty="0" err="1" smtClean="0"/>
              <a:t>Structurization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276600"/>
            <a:ext cx="8839200" cy="23622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600" dirty="0" smtClean="0"/>
              <a:t>-</a:t>
            </a:r>
            <a:r>
              <a:rPr lang="en-US" sz="2400" dirty="0" smtClean="0"/>
              <a:t>BARATH(14z205)</a:t>
            </a:r>
          </a:p>
          <a:p>
            <a:pPr algn="l"/>
            <a:r>
              <a:rPr lang="en-US" sz="2400" dirty="0" smtClean="0"/>
              <a:t>-GOKUL NITHIN KUMAR(14z207)</a:t>
            </a:r>
          </a:p>
          <a:p>
            <a:pPr algn="l"/>
            <a:r>
              <a:rPr lang="en-US" sz="2400" dirty="0" smtClean="0"/>
              <a:t>-HEARTLIN KARAN MACHADO(14z214)</a:t>
            </a:r>
          </a:p>
          <a:p>
            <a:pPr algn="l"/>
            <a:r>
              <a:rPr lang="en-US" sz="2400" dirty="0" smtClean="0"/>
              <a:t>-MUHAMMED SUHAIB(14z228)</a:t>
            </a:r>
          </a:p>
          <a:p>
            <a:pPr algn="l"/>
            <a:endParaRPr lang="en-US" sz="2400" dirty="0" smtClean="0"/>
          </a:p>
          <a:p>
            <a:pPr algn="l"/>
            <a:r>
              <a:rPr lang="en-US" sz="2400" dirty="0" smtClean="0"/>
              <a:t>Guided by,</a:t>
            </a:r>
          </a:p>
          <a:p>
            <a:pPr algn="l"/>
            <a:r>
              <a:rPr lang="en-US" sz="2400" dirty="0" smtClean="0"/>
              <a:t>Dr. </a:t>
            </a:r>
            <a:r>
              <a:rPr lang="en-US" sz="2400" dirty="0" err="1" smtClean="0"/>
              <a:t>Santhi</a:t>
            </a:r>
            <a:r>
              <a:rPr lang="en-US" sz="2400" dirty="0" smtClean="0"/>
              <a:t> V</a:t>
            </a:r>
          </a:p>
          <a:p>
            <a:pPr algn="l"/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ermany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053193"/>
            <a:ext cx="8229600" cy="41533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Whole foods (USA &amp; UK) – 546MB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Publix markets(Europe and Asia) - 671MB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Spar supreme(Africa) – 325MB</a:t>
            </a:r>
          </a:p>
          <a:p>
            <a:endParaRPr lang="en-US" dirty="0" smtClean="0"/>
          </a:p>
          <a:p>
            <a:r>
              <a:rPr lang="en-US" dirty="0" smtClean="0"/>
              <a:t>Attributes: Customer id, description, purchase quantity, price, frequency, category, etc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Customer Types Chart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06829306"/>
              </p:ext>
            </p:extLst>
          </p:nvPr>
        </p:nvGraphicFramePr>
        <p:xfrm>
          <a:off x="685799" y="2590800"/>
          <a:ext cx="6934201" cy="2895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5840"/>
                <a:gridCol w="2033300"/>
                <a:gridCol w="1704574"/>
                <a:gridCol w="1810487"/>
              </a:tblGrid>
              <a:tr h="96520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Customers</a:t>
                      </a:r>
                      <a:endParaRPr lang="en-US" sz="3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65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Type</a:t>
                      </a:r>
                      <a:endParaRPr lang="en-US" sz="3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Premium</a:t>
                      </a:r>
                      <a:endParaRPr lang="en-US" sz="3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Regular</a:t>
                      </a:r>
                      <a:endParaRPr lang="en-US" sz="3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Total</a:t>
                      </a:r>
                      <a:endParaRPr lang="en-US" sz="3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965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Count</a:t>
                      </a:r>
                      <a:endParaRPr lang="en-US" sz="3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1638</a:t>
                      </a:r>
                      <a:endParaRPr lang="en-US" sz="3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2734</a:t>
                      </a:r>
                      <a:endParaRPr lang="en-US" sz="3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4372.00</a:t>
                      </a:r>
                      <a:endParaRPr lang="en-US" sz="3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0346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Country Consideration Chart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13077777"/>
              </p:ext>
            </p:extLst>
          </p:nvPr>
        </p:nvGraphicFramePr>
        <p:xfrm>
          <a:off x="1752600" y="2667000"/>
          <a:ext cx="4876800" cy="27007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2478"/>
                <a:gridCol w="624322"/>
              </a:tblGrid>
              <a:tr h="386858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Countries Under Consideration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Total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38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76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Considered Countries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16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760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Not Considered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22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56634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Prime Time </a:t>
            </a:r>
            <a:r>
              <a:rPr lang="en-US" b="1" dirty="0" smtClean="0"/>
              <a:t>Recommendation Chart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316480"/>
            <a:ext cx="76200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758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Product Recommendation Chart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21077503"/>
              </p:ext>
            </p:extLst>
          </p:nvPr>
        </p:nvGraphicFramePr>
        <p:xfrm>
          <a:off x="1143000" y="2666999"/>
          <a:ext cx="6705600" cy="304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75808"/>
                <a:gridCol w="1229792"/>
              </a:tblGrid>
              <a:tr h="76200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Product Based Recommendation</a:t>
                      </a:r>
                      <a:endParaRPr lang="en-US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Total products</a:t>
                      </a:r>
                      <a:endParaRPr lang="en-US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4207</a:t>
                      </a:r>
                      <a:endParaRPr lang="en-US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762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Products for recommendation</a:t>
                      </a:r>
                      <a:endParaRPr lang="en-US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832</a:t>
                      </a:r>
                      <a:endParaRPr lang="en-US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762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Products not considered</a:t>
                      </a:r>
                      <a:endParaRPr lang="en-US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3375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760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/>
          <a:lstStyle/>
          <a:p>
            <a:r>
              <a:rPr lang="en-US" b="1" dirty="0"/>
              <a:t>Discount for Premium and Regular Customers </a:t>
            </a:r>
            <a:r>
              <a:rPr lang="en-US" b="1" dirty="0" smtClean="0"/>
              <a:t>Chart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59909922"/>
              </p:ext>
            </p:extLst>
          </p:nvPr>
        </p:nvGraphicFramePr>
        <p:xfrm>
          <a:off x="685800" y="1752599"/>
          <a:ext cx="8001001" cy="2294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0493"/>
                <a:gridCol w="3398130"/>
                <a:gridCol w="1118687"/>
                <a:gridCol w="1252547"/>
                <a:gridCol w="1501144"/>
              </a:tblGrid>
              <a:tr h="573556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Product Recommendation for Premium Customers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3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Sl No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Unit_Price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Dis_Percent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Reduced_Price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7355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SKULLS  DESIGN  COTTON TOTE BAG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2.25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44.40%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1.25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7355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SET OF 6 SOLDIER SKITTLES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3.75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15.74%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3.16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55666576"/>
              </p:ext>
            </p:extLst>
          </p:nvPr>
        </p:nvGraphicFramePr>
        <p:xfrm>
          <a:off x="685800" y="4343400"/>
          <a:ext cx="8001000" cy="2161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4614"/>
                <a:gridCol w="3403855"/>
                <a:gridCol w="1107175"/>
                <a:gridCol w="1239659"/>
                <a:gridCol w="1485697"/>
              </a:tblGrid>
              <a:tr h="533400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Product Recommendation for Regular Customers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Sl No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Unit_Price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Dis_Percent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Reduced_Price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334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 DOLLY PEGS RETROSPOT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1.25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45.44%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0.68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53340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ASSORTED BOTTLE TOP  MAGNETS 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0.36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47.99%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0.19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3114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 Conversion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Electronic Conversion of Images/PDF files to text format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 algn="l">
              <a:buNone/>
            </a:pP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Libraries: </a:t>
            </a:r>
          </a:p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	</a:t>
            </a:r>
            <a:r>
              <a:rPr lang="en-US" sz="2800" dirty="0" err="1" smtClean="0">
                <a:solidFill>
                  <a:schemeClr val="tx1"/>
                </a:solidFill>
              </a:rPr>
              <a:t>Pytesseract</a:t>
            </a:r>
            <a:r>
              <a:rPr lang="en-US" sz="2800" dirty="0" smtClean="0">
                <a:solidFill>
                  <a:schemeClr val="tx1"/>
                </a:solidFill>
              </a:rPr>
              <a:t>, Image, </a:t>
            </a:r>
            <a:r>
              <a:rPr lang="en-US" sz="2800" dirty="0" err="1" smtClean="0">
                <a:solidFill>
                  <a:schemeClr val="tx1"/>
                </a:solidFill>
              </a:rPr>
              <a:t>OpenCV</a:t>
            </a:r>
            <a:r>
              <a:rPr lang="en-US" sz="2800" dirty="0" smtClean="0">
                <a:solidFill>
                  <a:schemeClr val="tx1"/>
                </a:solidFill>
              </a:rPr>
              <a:t>, Pillow, 	</a:t>
            </a:r>
            <a:r>
              <a:rPr lang="en-US" sz="2800" dirty="0" err="1" smtClean="0">
                <a:solidFill>
                  <a:schemeClr val="tx1"/>
                </a:solidFill>
              </a:rPr>
              <a:t>Argparse</a:t>
            </a:r>
            <a:r>
              <a:rPr lang="en-US" sz="2800" dirty="0" smtClean="0">
                <a:solidFill>
                  <a:schemeClr val="tx1"/>
                </a:solidFill>
              </a:rPr>
              <a:t>, CV2</a:t>
            </a:r>
          </a:p>
        </p:txBody>
      </p:sp>
    </p:spTree>
    <p:extLst>
      <p:ext uri="{BB962C8B-B14F-4D97-AF65-F5344CB8AC3E}">
        <p14:creationId xmlns="" xmlns:p14="http://schemas.microsoft.com/office/powerpoint/2010/main" val="28371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dirty="0" smtClean="0"/>
              <a:t>Steps for conversion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8951339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41609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to Text Source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" y="1295400"/>
            <a:ext cx="9128247" cy="5562600"/>
          </a:xfrm>
        </p:spPr>
      </p:pic>
    </p:spTree>
    <p:extLst>
      <p:ext uri="{BB962C8B-B14F-4D97-AF65-F5344CB8AC3E}">
        <p14:creationId xmlns="" xmlns:p14="http://schemas.microsoft.com/office/powerpoint/2010/main" val="4909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Grocery Sales account for 14% of a nation’s national gross income.</a:t>
            </a:r>
          </a:p>
          <a:p>
            <a:r>
              <a:rPr lang="en-US" dirty="0" smtClean="0"/>
              <a:t>More than 40,000 supermarkets are present in a country.</a:t>
            </a:r>
          </a:p>
          <a:p>
            <a:r>
              <a:rPr lang="en-US" dirty="0" smtClean="0"/>
              <a:t>Online shopping is flourishing but people don’t  feel satisfied through visual shopping.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to Text Source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" y="1066800"/>
            <a:ext cx="9815946" cy="5791200"/>
          </a:xfrm>
        </p:spPr>
      </p:pic>
    </p:spTree>
    <p:extLst>
      <p:ext uri="{BB962C8B-B14F-4D97-AF65-F5344CB8AC3E}">
        <p14:creationId xmlns="" xmlns:p14="http://schemas.microsoft.com/office/powerpoint/2010/main" val="414214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Apriori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association data mining.</a:t>
            </a:r>
          </a:p>
          <a:p>
            <a:endParaRPr lang="en-US" dirty="0" smtClean="0"/>
          </a:p>
          <a:p>
            <a:r>
              <a:rPr lang="en-US" dirty="0" smtClean="0"/>
              <a:t>Python generator function instead  of standard association function.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Prime Time Recommendation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Australia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9am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1pm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12pm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Sweden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3pm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4343400"/>
          <a:ext cx="8305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900"/>
                <a:gridCol w="4152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Australia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9am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Belgium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3pm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2pm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Sweden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C:\Users\DELL\Pictures\Screenshots\Screenshot (75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8458200" cy="6248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 descr="artificial_neural_network_1-791x38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3200400"/>
            <a:ext cx="5646420" cy="249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E:\education\final final year project\ANN\denma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0"/>
            <a:ext cx="6705600" cy="3581400"/>
          </a:xfrm>
          <a:prstGeom prst="rect">
            <a:avLst/>
          </a:prstGeom>
          <a:noFill/>
        </p:spPr>
      </p:pic>
      <p:pic>
        <p:nvPicPr>
          <p:cNvPr id="2051" name="Picture 3" descr="E:\education\final final year project\ANN\US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76600"/>
            <a:ext cx="6705600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E:\education\final final year project\ANN\Belgiu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704849"/>
            <a:ext cx="8001000" cy="6153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Out-of-Store </a:t>
            </a:r>
            <a:r>
              <a:rPr lang="en-US" dirty="0" err="1" smtClean="0"/>
              <a:t>Recomendations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DELL\Pictures\Screenshots\Screenshot (76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853440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In-store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DELL\Pictures\Screenshots\Screenshot (76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95400"/>
            <a:ext cx="8534400" cy="5124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Embedded systems are pivotal in making  a </a:t>
            </a:r>
            <a:r>
              <a:rPr lang="en-US" dirty="0" err="1" smtClean="0"/>
              <a:t>nill</a:t>
            </a:r>
            <a:r>
              <a:rPr lang="en-US" dirty="0" smtClean="0"/>
              <a:t> checkout counter grocery store.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The Hardware setup which makes this possible comprises of two identifiers namely NFC tags and RFID tags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NFC tags with respect to System-Phone interaction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RFID tags with respect to Products billing process.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Existing System-Normal Retailing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Normal retail stores where people search for products on category basis.</a:t>
            </a:r>
          </a:p>
          <a:p>
            <a:r>
              <a:rPr lang="en-US" dirty="0" smtClean="0"/>
              <a:t>Only support staff knows the presence of any product not listed in the labeling.</a:t>
            </a:r>
          </a:p>
          <a:p>
            <a:r>
              <a:rPr lang="en-US" dirty="0" smtClean="0"/>
              <a:t>Billing process involves manual checkouts or staff supported checkout process.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NEAR FIELD COMMUNICATION(NFC)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phones have NFC tags embedded with them which allow them to communicate with the central computing system.</a:t>
            </a:r>
          </a:p>
          <a:p>
            <a:r>
              <a:rPr lang="en-US" dirty="0" smtClean="0"/>
              <a:t>When a customer approaches a stand the android app automatically invokes the protocol to communicate with the central system to find out the customer’s activity.</a:t>
            </a:r>
          </a:p>
          <a:p>
            <a:r>
              <a:rPr lang="en-US" dirty="0" smtClean="0"/>
              <a:t>NFC tags can be embedded easily by means of a sticker in case of old phones with do not carry NFC tags inbuilt with them.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New Picture (2)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657350"/>
            <a:ext cx="5943600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RFID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product has a unique RFID tag embedded with </a:t>
            </a:r>
            <a:r>
              <a:rPr lang="en-US" dirty="0" smtClean="0"/>
              <a:t>it.</a:t>
            </a:r>
          </a:p>
          <a:p>
            <a:pPr>
              <a:buNone/>
            </a:pP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This tag can be used as the means of identifying the appropriate product selected and billing it to the customer’s account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RFID tags pass through a RFID sensor which acts as the sensing medium for the products in the stands.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maxresdefaul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0278" y="1935163"/>
            <a:ext cx="7803444" cy="4389437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RFID &amp; NFC?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NFC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Readily comes embedded with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Readily comes embedded with</a:t>
                      </a:r>
                      <a:r>
                        <a:rPr lang="en-US" baseline="0" dirty="0" smtClean="0"/>
                        <a:t> phones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Unique ID for each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Unique ID for each NFC</a:t>
                      </a:r>
                      <a:r>
                        <a:rPr lang="en-US" baseline="0" dirty="0" smtClean="0"/>
                        <a:t> tag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Cheap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Extensively</a:t>
                      </a:r>
                      <a:r>
                        <a:rPr lang="en-US" baseline="0" dirty="0" smtClean="0"/>
                        <a:t> used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Verified</a:t>
                      </a:r>
                      <a:r>
                        <a:rPr lang="en-US" baseline="0" dirty="0" smtClean="0"/>
                        <a:t> technology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Theft</a:t>
                      </a:r>
                      <a:r>
                        <a:rPr lang="en-US" baseline="0" dirty="0" smtClean="0"/>
                        <a:t> &amp; Burglary attentive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</a:t>
                      </a:r>
                      <a:r>
                        <a:rPr lang="en-US" baseline="0" dirty="0" smtClean="0"/>
                        <a:t> be embedded easily into non-NFC phones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Communication Medium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the customer enters the store his mobile phone establishes a link with the store's </a:t>
            </a:r>
            <a:r>
              <a:rPr lang="en-US" dirty="0" err="1" smtClean="0"/>
              <a:t>wifi</a:t>
            </a:r>
            <a:r>
              <a:rPr lang="en-US" dirty="0" smtClean="0"/>
              <a:t> and when he  stands in front of a particular stand the mobile phone interacts with that particular stand.</a:t>
            </a:r>
          </a:p>
          <a:p>
            <a:r>
              <a:rPr lang="en-US" dirty="0" smtClean="0"/>
              <a:t>This communication can be used to bill the customer if he picks a product and also subsequently remove a product from the bill if he replaces the product back at the stands. </a:t>
            </a:r>
          </a:p>
          <a:p>
            <a:r>
              <a:rPr lang="en-US" dirty="0" smtClean="0"/>
              <a:t>The communication medium used here is generally </a:t>
            </a:r>
            <a:r>
              <a:rPr lang="en-US" dirty="0" err="1" smtClean="0"/>
              <a:t>wifi</a:t>
            </a:r>
            <a:r>
              <a:rPr lang="en-US" dirty="0" smtClean="0"/>
              <a:t> and the portal of communication being an android app.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A modular view</a:t>
            </a:r>
            <a:endParaRPr lang="en-US" dirty="0"/>
          </a:p>
        </p:txBody>
      </p:sp>
      <p:pic>
        <p:nvPicPr>
          <p:cNvPr id="4" name="Content Placeholder 3" descr="Screenshot (728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438" y="1371600"/>
            <a:ext cx="4281962" cy="4267200"/>
          </a:xfrm>
        </p:spPr>
      </p:pic>
      <p:pic>
        <p:nvPicPr>
          <p:cNvPr id="5" name="Picture 4" descr="Screenshot (73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1371600"/>
            <a:ext cx="4208159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shot (860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143001"/>
            <a:ext cx="6476999" cy="51816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861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7563" y="1219200"/>
            <a:ext cx="5928874" cy="4823467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Android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User Interfaces</a:t>
            </a:r>
            <a:endParaRPr lang="en-US" dirty="0"/>
          </a:p>
          <a:p>
            <a:pPr lvl="1"/>
            <a:r>
              <a:rPr lang="en-US" dirty="0" smtClean="0"/>
              <a:t>E-basket interface.</a:t>
            </a:r>
          </a:p>
          <a:p>
            <a:pPr lvl="1"/>
            <a:r>
              <a:rPr lang="en-US" dirty="0" smtClean="0"/>
              <a:t>Retail Shopping interface.</a:t>
            </a:r>
          </a:p>
          <a:p>
            <a:pPr lvl="1">
              <a:buNone/>
            </a:pPr>
            <a:endParaRPr lang="en-US" dirty="0" smtClean="0"/>
          </a:p>
          <a:p>
            <a:pPr marL="57150" lvl="1" indent="-57150"/>
            <a:r>
              <a:rPr lang="en-US" dirty="0" smtClean="0"/>
              <a:t>Scans barcode for identifying unique customers and transition from e-basket interface to retailing interface.</a:t>
            </a:r>
          </a:p>
          <a:p>
            <a:pPr marL="57150" lvl="1" indent="-57150"/>
            <a:endParaRPr lang="en-US" dirty="0" smtClean="0"/>
          </a:p>
          <a:p>
            <a:pPr marL="57150" lvl="1" indent="-57150"/>
            <a:r>
              <a:rPr lang="en-US" dirty="0" smtClean="0"/>
              <a:t>For online payments of products.</a:t>
            </a:r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Long checkout counters which waste’s customer’s valuable </a:t>
            </a:r>
            <a:r>
              <a:rPr lang="en-US" dirty="0" err="1" smtClean="0"/>
              <a:t>time,an</a:t>
            </a:r>
            <a:r>
              <a:rPr lang="en-US" dirty="0" smtClean="0"/>
              <a:t> average of 25 customers per hour.</a:t>
            </a:r>
          </a:p>
          <a:p>
            <a:r>
              <a:rPr lang="en-US" dirty="0" smtClean="0"/>
              <a:t>Shopping made store centric and not customer centric.</a:t>
            </a:r>
          </a:p>
          <a:p>
            <a:r>
              <a:rPr lang="en-US" dirty="0" smtClean="0"/>
              <a:t>Large number of store keepers necessary for maintenance.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3f677839-7b4f-4382-b613-1ebed50740c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91200" y="1905000"/>
            <a:ext cx="2377529" cy="4267200"/>
          </a:xfrm>
        </p:spPr>
      </p:pic>
      <p:pic>
        <p:nvPicPr>
          <p:cNvPr id="7" name="Picture 6" descr="883ecc9f-f0d5-4011-a679-6bdcc9aa147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1905000"/>
            <a:ext cx="22098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af070e4-56f1-471d-8c01-d844428a455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981200"/>
            <a:ext cx="2469058" cy="4389437"/>
          </a:xfrm>
          <a:prstGeom prst="rect">
            <a:avLst/>
          </a:prstGeom>
        </p:spPr>
      </p:pic>
      <p:pic>
        <p:nvPicPr>
          <p:cNvPr id="5" name="Picture 4" descr="97dbd7b8-50f6-417e-99f6-011472caa6b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400" y="1981200"/>
            <a:ext cx="24384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86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8926" y="2133600"/>
            <a:ext cx="6546148" cy="3467069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Proposed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Checkout free counters through sensor fusion.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E-shopping experience through android application.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Better product recommendations through past shopping history and real time customer analysis.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Increasing Retail Sales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Sales increase through promos, offers with customer distinction</a:t>
            </a:r>
          </a:p>
          <a:p>
            <a:endParaRPr lang="en-US" dirty="0" smtClean="0"/>
          </a:p>
          <a:p>
            <a:r>
              <a:rPr lang="en-US" dirty="0" smtClean="0"/>
              <a:t>Sales increase through real time customer </a:t>
            </a:r>
            <a:r>
              <a:rPr lang="en-US" dirty="0" err="1" smtClean="0"/>
              <a:t>behaviour</a:t>
            </a:r>
            <a:r>
              <a:rPr lang="en-US" dirty="0" smtClean="0"/>
              <a:t> tracking by Artificial Neural Networks</a:t>
            </a:r>
          </a:p>
          <a:p>
            <a:endParaRPr lang="en-US" dirty="0" smtClean="0"/>
          </a:p>
          <a:p>
            <a:r>
              <a:rPr lang="en-US" dirty="0" smtClean="0"/>
              <a:t>Sales increase through efficient inventory purchases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Promos &amp; Offers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Customers are segmented into three classes based on the purchase quantity as </a:t>
            </a:r>
            <a:r>
              <a:rPr lang="en-US" dirty="0" err="1" smtClean="0"/>
              <a:t>Silver,Gold</a:t>
            </a:r>
            <a:r>
              <a:rPr lang="en-US" dirty="0" smtClean="0"/>
              <a:t> and Platinum customers.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Product purchased by the customers at respective times are logged to suggest suitable recommendations.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Different countries have different ratios of classes.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Comparison between Australia and Germany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of Australia exceeds Germany by millions but grocery sales of Germany exceeds Australia by millions.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More spending people on Germany on grocery items in comparison with Australia.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People from different ethnic groups must be considered separately.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334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Comparison of different classes of customers</a:t>
            </a:r>
            <a:endParaRPr lang="en-US" sz="3200" dirty="0"/>
          </a:p>
        </p:txBody>
      </p:sp>
      <p:pic>
        <p:nvPicPr>
          <p:cNvPr id="4" name="Content Placeholder 3" descr="Australi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990601" y="1066800"/>
            <a:ext cx="11049001" cy="58756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1208</TotalTime>
  <Words>893</Words>
  <Application>Microsoft Office PowerPoint</Application>
  <PresentationFormat>On-screen Show (4:3)</PresentationFormat>
  <Paragraphs>211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Flow</vt:lpstr>
      <vt:lpstr>i-Shopping with Sensor Fusion and Customer Structurization</vt:lpstr>
      <vt:lpstr>Introduction</vt:lpstr>
      <vt:lpstr>Existing System-Normal Retailing</vt:lpstr>
      <vt:lpstr>Limitations</vt:lpstr>
      <vt:lpstr>Proposed System</vt:lpstr>
      <vt:lpstr>Increasing Retail Sales</vt:lpstr>
      <vt:lpstr>Promos &amp; Offers</vt:lpstr>
      <vt:lpstr>Comparison between Australia and Germany </vt:lpstr>
      <vt:lpstr>Comparison of different classes of customers</vt:lpstr>
      <vt:lpstr>Slide 10</vt:lpstr>
      <vt:lpstr>Datasets</vt:lpstr>
      <vt:lpstr>Descriptive Analysis</vt:lpstr>
      <vt:lpstr>Descriptive Analysis</vt:lpstr>
      <vt:lpstr>Descriptive Analysis</vt:lpstr>
      <vt:lpstr>Descriptive Analysis</vt:lpstr>
      <vt:lpstr>Slide 16</vt:lpstr>
      <vt:lpstr>OCR Conversion</vt:lpstr>
      <vt:lpstr>Steps for conversion</vt:lpstr>
      <vt:lpstr>Image to Text Source Code</vt:lpstr>
      <vt:lpstr>PDF to Text Source Code</vt:lpstr>
      <vt:lpstr>Apriori Algorithm</vt:lpstr>
      <vt:lpstr>Prime Time Recommendation</vt:lpstr>
      <vt:lpstr>Slide 23</vt:lpstr>
      <vt:lpstr>Deep Learning</vt:lpstr>
      <vt:lpstr>Slide 25</vt:lpstr>
      <vt:lpstr>Slide 26</vt:lpstr>
      <vt:lpstr>Out-of-Store Recomendations</vt:lpstr>
      <vt:lpstr>In-store recommendations</vt:lpstr>
      <vt:lpstr>Embedded Systems</vt:lpstr>
      <vt:lpstr>NEAR FIELD COMMUNICATION(NFC)</vt:lpstr>
      <vt:lpstr>Slide 31</vt:lpstr>
      <vt:lpstr>RFID TAGS</vt:lpstr>
      <vt:lpstr>Slide 33</vt:lpstr>
      <vt:lpstr>WHY RFID &amp; NFC?</vt:lpstr>
      <vt:lpstr>Communication Medium</vt:lpstr>
      <vt:lpstr>A modular view</vt:lpstr>
      <vt:lpstr>Slide 37</vt:lpstr>
      <vt:lpstr>Slide 38</vt:lpstr>
      <vt:lpstr>Android App</vt:lpstr>
      <vt:lpstr>Slide 40</vt:lpstr>
      <vt:lpstr>Slide 41</vt:lpstr>
      <vt:lpstr>Slide 42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i-Shopping with Sensor fusion and Customer structurization</dc:title>
  <dc:creator>karan</dc:creator>
  <cp:lastModifiedBy>karan</cp:lastModifiedBy>
  <cp:revision>145</cp:revision>
  <dcterms:created xsi:type="dcterms:W3CDTF">2006-08-16T00:00:00Z</dcterms:created>
  <dcterms:modified xsi:type="dcterms:W3CDTF">2018-04-28T08:54:17Z</dcterms:modified>
</cp:coreProperties>
</file>